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64" r:id="rId4"/>
    <p:sldId id="314" r:id="rId5"/>
    <p:sldId id="340" r:id="rId6"/>
    <p:sldId id="316" r:id="rId7"/>
    <p:sldId id="317" r:id="rId8"/>
    <p:sldId id="318" r:id="rId9"/>
    <p:sldId id="319" r:id="rId10"/>
    <p:sldId id="315" r:id="rId11"/>
    <p:sldId id="320" r:id="rId12"/>
    <p:sldId id="339" r:id="rId13"/>
    <p:sldId id="311" r:id="rId14"/>
    <p:sldId id="265" r:id="rId15"/>
    <p:sldId id="312" r:id="rId16"/>
    <p:sldId id="266" r:id="rId17"/>
    <p:sldId id="321" r:id="rId18"/>
    <p:sldId id="323" r:id="rId19"/>
    <p:sldId id="341" r:id="rId20"/>
    <p:sldId id="342" r:id="rId21"/>
    <p:sldId id="284" r:id="rId22"/>
    <p:sldId id="343" r:id="rId23"/>
    <p:sldId id="344" r:id="rId24"/>
    <p:sldId id="285" r:id="rId25"/>
    <p:sldId id="286" r:id="rId26"/>
    <p:sldId id="291" r:id="rId27"/>
    <p:sldId id="290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46" r:id="rId36"/>
    <p:sldId id="348" r:id="rId37"/>
    <p:sldId id="347" r:id="rId38"/>
    <p:sldId id="345" r:id="rId39"/>
    <p:sldId id="350" r:id="rId40"/>
    <p:sldId id="349" r:id="rId41"/>
    <p:sldId id="351" r:id="rId42"/>
    <p:sldId id="293" r:id="rId43"/>
    <p:sldId id="304" r:id="rId44"/>
    <p:sldId id="305" r:id="rId45"/>
    <p:sldId id="306" r:id="rId46"/>
    <p:sldId id="307" r:id="rId47"/>
    <p:sldId id="308" r:id="rId48"/>
    <p:sldId id="309" r:id="rId49"/>
    <p:sldId id="334" r:id="rId50"/>
    <p:sldId id="332" r:id="rId51"/>
    <p:sldId id="352" r:id="rId52"/>
    <p:sldId id="353" r:id="rId53"/>
    <p:sldId id="354" r:id="rId54"/>
    <p:sldId id="335" r:id="rId55"/>
    <p:sldId id="355" r:id="rId56"/>
    <p:sldId id="356" r:id="rId57"/>
    <p:sldId id="336" r:id="rId58"/>
    <p:sldId id="357" r:id="rId59"/>
    <p:sldId id="358" r:id="rId60"/>
    <p:sldId id="338" r:id="rId61"/>
    <p:sldId id="294" r:id="rId62"/>
    <p:sldId id="297" r:id="rId63"/>
    <p:sldId id="269" r:id="rId64"/>
    <p:sldId id="258" r:id="rId65"/>
    <p:sldId id="259" r:id="rId66"/>
    <p:sldId id="260" r:id="rId67"/>
    <p:sldId id="261" r:id="rId68"/>
    <p:sldId id="262" r:id="rId69"/>
    <p:sldId id="263" r:id="rId70"/>
    <p:sldId id="298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mima Sigma" initials="TS" lastIdx="0" clrIdx="0">
    <p:extLst>
      <p:ext uri="{19B8F6BF-5375-455C-9EA6-DF929625EA0E}">
        <p15:presenceInfo xmlns:p15="http://schemas.microsoft.com/office/powerpoint/2012/main" userId="Tamima Sig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0533"/>
    <a:srgbClr val="3E1061"/>
    <a:srgbClr val="C7A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799" autoAdjust="0"/>
  </p:normalViewPr>
  <p:slideViewPr>
    <p:cSldViewPr snapToGrid="0">
      <p:cViewPr varScale="1">
        <p:scale>
          <a:sx n="72" d="100"/>
          <a:sy n="72" d="100"/>
        </p:scale>
        <p:origin x="37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DA7BC-941E-4C7F-847B-117943D5C20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8742A-D944-4577-8302-301D68B9F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39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79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34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21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51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5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35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06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9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6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86731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H="1">
            <a:off x="1" y="0"/>
            <a:ext cx="3119719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0" y="2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-42863" y="5791202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462965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1543157" y="1647827"/>
            <a:ext cx="648843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0781554" y="0"/>
            <a:ext cx="1410447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6529389" y="-4762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37103" y="6398880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22-May-21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429" y="6398880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1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478" y="6398880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6.sv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10" Type="http://schemas.openxmlformats.org/officeDocument/2006/relationships/image" Target="../media/image4.sv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solidFill>
              <a:schemeClr val="tx2">
                <a:lumMod val="25000"/>
                <a:lumOff val="75000"/>
                <a:alpha val="0"/>
              </a:schemeClr>
            </a:solidFill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-1" fmla="*/ 1016000 w 5803153"/>
              <a:gd name="connsiteY0-2" fmla="*/ 0 h 6857998"/>
              <a:gd name="connsiteX1-3" fmla="*/ 5803153 w 5803153"/>
              <a:gd name="connsiteY1-4" fmla="*/ 0 h 6857998"/>
              <a:gd name="connsiteX2-5" fmla="*/ 5803153 w 5803153"/>
              <a:gd name="connsiteY2-6" fmla="*/ 6857998 h 6857998"/>
              <a:gd name="connsiteX3-7" fmla="*/ 0 w 5803153"/>
              <a:gd name="connsiteY3-8" fmla="*/ 6857998 h 6857998"/>
              <a:gd name="connsiteX4-9" fmla="*/ 1016000 w 5803153"/>
              <a:gd name="connsiteY4-10" fmla="*/ 0 h 6857998"/>
              <a:gd name="connsiteX0-11" fmla="*/ 1338729 w 6125882"/>
              <a:gd name="connsiteY0-12" fmla="*/ 0 h 6857998"/>
              <a:gd name="connsiteX1-13" fmla="*/ 6125882 w 6125882"/>
              <a:gd name="connsiteY1-14" fmla="*/ 0 h 6857998"/>
              <a:gd name="connsiteX2-15" fmla="*/ 6125882 w 6125882"/>
              <a:gd name="connsiteY2-16" fmla="*/ 6857998 h 6857998"/>
              <a:gd name="connsiteX3-17" fmla="*/ 0 w 6125882"/>
              <a:gd name="connsiteY3-18" fmla="*/ 6846045 h 6857998"/>
              <a:gd name="connsiteX4-19" fmla="*/ 1338729 w 6125882"/>
              <a:gd name="connsiteY4-20" fmla="*/ 0 h 6857998"/>
              <a:gd name="connsiteX0-21" fmla="*/ 1697317 w 6125882"/>
              <a:gd name="connsiteY0-22" fmla="*/ 0 h 6857998"/>
              <a:gd name="connsiteX1-23" fmla="*/ 6125882 w 6125882"/>
              <a:gd name="connsiteY1-24" fmla="*/ 0 h 6857998"/>
              <a:gd name="connsiteX2-25" fmla="*/ 6125882 w 6125882"/>
              <a:gd name="connsiteY2-26" fmla="*/ 6857998 h 6857998"/>
              <a:gd name="connsiteX3-27" fmla="*/ 0 w 6125882"/>
              <a:gd name="connsiteY3-28" fmla="*/ 6846045 h 6857998"/>
              <a:gd name="connsiteX4-29" fmla="*/ 1697317 w 6125882"/>
              <a:gd name="connsiteY4-30" fmla="*/ 0 h 6857998"/>
              <a:gd name="connsiteX0-31" fmla="*/ 2702091 w 6125882"/>
              <a:gd name="connsiteY0-32" fmla="*/ 0 h 6857998"/>
              <a:gd name="connsiteX1-33" fmla="*/ 6125882 w 6125882"/>
              <a:gd name="connsiteY1-34" fmla="*/ 0 h 6857998"/>
              <a:gd name="connsiteX2-35" fmla="*/ 6125882 w 6125882"/>
              <a:gd name="connsiteY2-36" fmla="*/ 6857998 h 6857998"/>
              <a:gd name="connsiteX3-37" fmla="*/ 0 w 6125882"/>
              <a:gd name="connsiteY3-38" fmla="*/ 6846045 h 6857998"/>
              <a:gd name="connsiteX4-39" fmla="*/ 2702091 w 6125882"/>
              <a:gd name="connsiteY4-40" fmla="*/ 0 h 6857998"/>
              <a:gd name="connsiteX0-41" fmla="*/ 3837993 w 6125882"/>
              <a:gd name="connsiteY0-42" fmla="*/ 0 h 6857998"/>
              <a:gd name="connsiteX1-43" fmla="*/ 6125882 w 6125882"/>
              <a:gd name="connsiteY1-44" fmla="*/ 0 h 6857998"/>
              <a:gd name="connsiteX2-45" fmla="*/ 6125882 w 6125882"/>
              <a:gd name="connsiteY2-46" fmla="*/ 6857998 h 6857998"/>
              <a:gd name="connsiteX3-47" fmla="*/ 0 w 6125882"/>
              <a:gd name="connsiteY3-48" fmla="*/ 6846045 h 6857998"/>
              <a:gd name="connsiteX4-49" fmla="*/ 3837993 w 6125882"/>
              <a:gd name="connsiteY4-50" fmla="*/ 0 h 6857998"/>
              <a:gd name="connsiteX0-51" fmla="*/ 3244301 w 6125882"/>
              <a:gd name="connsiteY0-52" fmla="*/ 0 h 6868949"/>
              <a:gd name="connsiteX1-53" fmla="*/ 6125882 w 6125882"/>
              <a:gd name="connsiteY1-54" fmla="*/ 10951 h 6868949"/>
              <a:gd name="connsiteX2-55" fmla="*/ 6125882 w 6125882"/>
              <a:gd name="connsiteY2-56" fmla="*/ 6868949 h 6868949"/>
              <a:gd name="connsiteX3-57" fmla="*/ 0 w 6125882"/>
              <a:gd name="connsiteY3-58" fmla="*/ 6856996 h 6868949"/>
              <a:gd name="connsiteX4-59" fmla="*/ 3244301 w 6125882"/>
              <a:gd name="connsiteY4-60" fmla="*/ 0 h 6868949"/>
              <a:gd name="connsiteX0-61" fmla="*/ 3010169 w 6125882"/>
              <a:gd name="connsiteY0-62" fmla="*/ 0 h 6868949"/>
              <a:gd name="connsiteX1-63" fmla="*/ 6125882 w 6125882"/>
              <a:gd name="connsiteY1-64" fmla="*/ 10951 h 6868949"/>
              <a:gd name="connsiteX2-65" fmla="*/ 6125882 w 6125882"/>
              <a:gd name="connsiteY2-66" fmla="*/ 6868949 h 6868949"/>
              <a:gd name="connsiteX3-67" fmla="*/ 0 w 6125882"/>
              <a:gd name="connsiteY3-68" fmla="*/ 6856996 h 6868949"/>
              <a:gd name="connsiteX4-69" fmla="*/ 3010169 w 6125882"/>
              <a:gd name="connsiteY4-70" fmla="*/ 0 h 6868949"/>
              <a:gd name="connsiteX0-71" fmla="*/ 2951635 w 6067348"/>
              <a:gd name="connsiteY0-72" fmla="*/ 0 h 6868949"/>
              <a:gd name="connsiteX1-73" fmla="*/ 6067348 w 6067348"/>
              <a:gd name="connsiteY1-74" fmla="*/ 10951 h 6868949"/>
              <a:gd name="connsiteX2-75" fmla="*/ 6067348 w 6067348"/>
              <a:gd name="connsiteY2-76" fmla="*/ 6868949 h 6868949"/>
              <a:gd name="connsiteX3-77" fmla="*/ 0 w 6067348"/>
              <a:gd name="connsiteY3-78" fmla="*/ 6867946 h 6868949"/>
              <a:gd name="connsiteX4-79" fmla="*/ 2951635 w 6067348"/>
              <a:gd name="connsiteY4-80" fmla="*/ 0 h 6868949"/>
              <a:gd name="connsiteX0-81" fmla="*/ 2762929 w 6067348"/>
              <a:gd name="connsiteY0-82" fmla="*/ 0 h 6859759"/>
              <a:gd name="connsiteX1-83" fmla="*/ 6067348 w 6067348"/>
              <a:gd name="connsiteY1-84" fmla="*/ 1761 h 6859759"/>
              <a:gd name="connsiteX2-85" fmla="*/ 6067348 w 6067348"/>
              <a:gd name="connsiteY2-86" fmla="*/ 6859759 h 6859759"/>
              <a:gd name="connsiteX3-87" fmla="*/ 0 w 6067348"/>
              <a:gd name="connsiteY3-88" fmla="*/ 6858756 h 6859759"/>
              <a:gd name="connsiteX4-89" fmla="*/ 2762929 w 6067348"/>
              <a:gd name="connsiteY4-90" fmla="*/ 0 h 6859759"/>
              <a:gd name="connsiteX0-91" fmla="*/ 2675315 w 6067348"/>
              <a:gd name="connsiteY0-92" fmla="*/ 0 h 6859759"/>
              <a:gd name="connsiteX1-93" fmla="*/ 6067348 w 6067348"/>
              <a:gd name="connsiteY1-94" fmla="*/ 1761 h 6859759"/>
              <a:gd name="connsiteX2-95" fmla="*/ 6067348 w 6067348"/>
              <a:gd name="connsiteY2-96" fmla="*/ 6859759 h 6859759"/>
              <a:gd name="connsiteX3-97" fmla="*/ 0 w 6067348"/>
              <a:gd name="connsiteY3-98" fmla="*/ 6858756 h 6859759"/>
              <a:gd name="connsiteX4-99" fmla="*/ 2675315 w 6067348"/>
              <a:gd name="connsiteY4-100" fmla="*/ 0 h 6859759"/>
              <a:gd name="connsiteX0-101" fmla="*/ 2446171 w 5838204"/>
              <a:gd name="connsiteY0-102" fmla="*/ 0 h 6859759"/>
              <a:gd name="connsiteX1-103" fmla="*/ 5838204 w 5838204"/>
              <a:gd name="connsiteY1-104" fmla="*/ 1761 h 6859759"/>
              <a:gd name="connsiteX2-105" fmla="*/ 5838204 w 5838204"/>
              <a:gd name="connsiteY2-106" fmla="*/ 6859759 h 6859759"/>
              <a:gd name="connsiteX3-107" fmla="*/ 0 w 5838204"/>
              <a:gd name="connsiteY3-108" fmla="*/ 6858756 h 6859759"/>
              <a:gd name="connsiteX4-109" fmla="*/ 2446171 w 5838204"/>
              <a:gd name="connsiteY4-110" fmla="*/ 0 h 68597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pattFill prst="pct5">
            <a:fgClr>
              <a:schemeClr val="bg2"/>
            </a:fgClr>
            <a:bgClr>
              <a:schemeClr val="accent3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2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 flipV="1">
            <a:off x="6521192" y="10636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V="1">
            <a:off x="9307965" y="640725"/>
            <a:ext cx="2884039" cy="62172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9434085" y="1"/>
            <a:ext cx="2757915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747866"/>
              </p:ext>
            </p:extLst>
          </p:nvPr>
        </p:nvGraphicFramePr>
        <p:xfrm>
          <a:off x="7801843" y="1298865"/>
          <a:ext cx="3222751" cy="4555264"/>
        </p:xfrm>
        <a:graphic>
          <a:graphicData uri="http://schemas.openxmlformats.org/drawingml/2006/table">
            <a:tbl>
              <a:tblPr firstRow="1" bandRow="1">
                <a:solidFill>
                  <a:srgbClr val="F7F7F7"/>
                </a:solidFill>
                <a:tableStyleId>{2D5ABB26-0587-4C30-8999-92F81FD0307C}</a:tableStyleId>
              </a:tblPr>
              <a:tblGrid>
                <a:gridCol w="19742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484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996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dirty="0" err="1" smtClean="0"/>
                        <a:t>Rakibul</a:t>
                      </a:r>
                      <a:r>
                        <a:rPr lang="en-US" sz="1200" b="0" baseline="0" dirty="0" smtClean="0"/>
                        <a:t> Hasan </a:t>
                      </a:r>
                      <a:r>
                        <a:rPr lang="en-US" sz="1200" b="0" baseline="0" dirty="0" err="1" smtClean="0"/>
                        <a:t>Rajib</a:t>
                      </a:r>
                      <a:endParaRPr lang="en-US" sz="1200" b="0" dirty="0"/>
                    </a:p>
                  </a:txBody>
                  <a:tcPr marL="237280" marR="237280" marT="237280" marB="2372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cap="all" spc="60" noProof="0" dirty="0">
                          <a:latin typeface="Univers Condensed Light"/>
                        </a:rPr>
                        <a:t>1921834</a:t>
                      </a:r>
                      <a:endParaRPr lang="en-US" sz="1100" dirty="0"/>
                    </a:p>
                  </a:txBody>
                  <a:tcPr marL="237280" marR="237280" marT="237280" marB="2372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2250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cap="none" spc="0" noProof="0" dirty="0">
                          <a:latin typeface="Univers Condensed Light"/>
                        </a:rPr>
                        <a:t>Md. Mahmud Hassan Rabby</a:t>
                      </a:r>
                      <a:endParaRPr lang="en-US" sz="1200" dirty="0"/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cap="none" spc="0" noProof="0" dirty="0">
                          <a:latin typeface="Univers Condensed Light"/>
                        </a:rPr>
                        <a:t>  1731609</a:t>
                      </a:r>
                      <a:endParaRPr lang="en-US" sz="1100" dirty="0"/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05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cap="none" spc="0" noProof="0" dirty="0" err="1">
                          <a:latin typeface="Univers Condensed Light"/>
                        </a:rPr>
                        <a:t>Misbah</a:t>
                      </a:r>
                      <a:r>
                        <a:rPr lang="en-US" sz="1200" b="0" i="0" u="none" strike="noStrike" cap="none" spc="0" noProof="0" dirty="0">
                          <a:latin typeface="Univers Condensed Light"/>
                        </a:rPr>
                        <a:t> Ahmed</a:t>
                      </a:r>
                      <a:endParaRPr lang="en-US" sz="1200" dirty="0"/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cap="none" spc="0" noProof="0" dirty="0">
                          <a:latin typeface="Univers Condensed Light"/>
                        </a:rPr>
                        <a:t>1510998</a:t>
                      </a:r>
                      <a:endParaRPr lang="en-US" sz="1100" dirty="0"/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05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cap="none" spc="0" noProof="0" dirty="0" err="1">
                          <a:latin typeface="Univers Condensed Light"/>
                        </a:rPr>
                        <a:t>Tamima</a:t>
                      </a:r>
                      <a:r>
                        <a:rPr lang="en-US" sz="1200" b="0" i="0" u="none" strike="noStrike" cap="none" spc="0" noProof="0" dirty="0">
                          <a:latin typeface="Univers Condensed Light"/>
                        </a:rPr>
                        <a:t> Sigma</a:t>
                      </a:r>
                      <a:endParaRPr lang="en-US" sz="1200" dirty="0"/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1630436</a:t>
                      </a:r>
                      <a:endParaRPr lang="en-US" sz="2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59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cap="none" spc="0" noProof="0" dirty="0">
                          <a:latin typeface="Univers Condensed Light"/>
                        </a:rPr>
                        <a:t>Hasan Ahmed</a:t>
                      </a:r>
                      <a:endParaRPr lang="en-US" sz="1200" dirty="0"/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cap="none" spc="0" noProof="0">
                          <a:latin typeface="Univers Condensed Light"/>
                        </a:rPr>
                        <a:t>1610266</a:t>
                      </a:r>
                      <a:endParaRPr lang="en-US" sz="1100"/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540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spc="0" noProof="0" dirty="0" err="1">
                          <a:latin typeface="Univers Condensed Light"/>
                        </a:rPr>
                        <a:t>Udipta</a:t>
                      </a:r>
                      <a:r>
                        <a:rPr lang="en-US" sz="1200" b="0" i="0" u="none" strike="noStrike" cap="none" spc="0" noProof="0" dirty="0">
                          <a:latin typeface="Univers Condensed Light"/>
                        </a:rPr>
                        <a:t> </a:t>
                      </a:r>
                      <a:r>
                        <a:rPr lang="en-US" sz="1200" b="0" i="0" u="none" strike="noStrike" cap="none" spc="0" noProof="0" dirty="0" err="1">
                          <a:latin typeface="Univers Condensed Light"/>
                        </a:rPr>
                        <a:t>Mazumder</a:t>
                      </a:r>
                      <a:r>
                        <a:rPr lang="en-US" sz="1200" b="0" i="0" u="none" strike="noStrike" cap="none" spc="0" noProof="0" dirty="0">
                          <a:latin typeface="Univers Condensed Light"/>
                        </a:rPr>
                        <a:t> </a:t>
                      </a:r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1710138</a:t>
                      </a:r>
                      <a:endParaRPr lang="en-US" sz="2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05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cap="none" spc="0" noProof="0" dirty="0" err="1">
                          <a:latin typeface="Univers Condensed Light"/>
                        </a:rPr>
                        <a:t>Md</a:t>
                      </a:r>
                      <a:r>
                        <a:rPr lang="en-US" sz="1200" b="0" i="0" u="none" strike="noStrike" cap="none" spc="0" noProof="0" dirty="0">
                          <a:latin typeface="Univers Condensed Light"/>
                        </a:rPr>
                        <a:t> </a:t>
                      </a:r>
                      <a:r>
                        <a:rPr lang="en-US" sz="1200" b="0" i="0" u="none" strike="noStrike" cap="none" spc="0" noProof="0" dirty="0" err="1">
                          <a:latin typeface="Univers Condensed Light"/>
                        </a:rPr>
                        <a:t>Rakib</a:t>
                      </a:r>
                      <a:r>
                        <a:rPr lang="en-US" sz="1200" b="0" i="0" u="none" strike="noStrike" cap="none" spc="0" noProof="0" dirty="0">
                          <a:latin typeface="Univers Condensed Light"/>
                        </a:rPr>
                        <a:t> Hossain</a:t>
                      </a:r>
                      <a:endParaRPr lang="en-US" sz="1200" dirty="0"/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</a:rPr>
                        <a:t>1731400</a:t>
                      </a:r>
                      <a:endParaRPr lang="en-US" sz="2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7493" marR="187493" marT="93748" marB="15818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1" name="Picture 41" descr="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97" y="875848"/>
            <a:ext cx="4299254" cy="27006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24928" y="3911054"/>
            <a:ext cx="3695503" cy="4062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/>
              <a:t> Database Management System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222212" y="4377228"/>
            <a:ext cx="2673927" cy="4062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 dirty="0"/>
              <a:t>Section : 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222212" y="4792269"/>
            <a:ext cx="2743199" cy="4062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 dirty="0" smtClean="0"/>
              <a:t>Group : 1</a:t>
            </a:r>
            <a:endParaRPr lang="en-US" b="1" dirty="0"/>
          </a:p>
        </p:txBody>
      </p:sp>
      <p:pic>
        <p:nvPicPr>
          <p:cNvPr id="2" name="Picture 2" descr="Logo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1806" y="-650055"/>
            <a:ext cx="2234731" cy="2075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="" xmlns:a16="http://schemas.microsoft.com/office/drawing/2014/main" id="{8732601F-51EA-4EBD-A876-E02F40809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04" y="457200"/>
            <a:ext cx="10031392" cy="5943600"/>
          </a:xfrm>
          <a:prstGeom prst="rect">
            <a:avLst/>
          </a:prstGeom>
        </p:spPr>
      </p:pic>
      <p:pic>
        <p:nvPicPr>
          <p:cNvPr id="16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53765C1F-805E-4503-8A06-19771438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679" y="5282249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6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="" xmlns:a16="http://schemas.microsoft.com/office/drawing/2014/main" id="{FF835243-CEF4-4D51-8A2B-9A676B46EB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pic>
        <p:nvPicPr>
          <p:cNvPr id="19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25839D6C-2138-4190-9056-445591ED6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313" y="5282249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5AB4A9EC-95B7-4F9F-AEA3-1FD8DCFFB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379" y="703959"/>
            <a:ext cx="241205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4CCAEB9-CF6D-46BF-822F-CF5F11686E32}"/>
              </a:ext>
            </a:extLst>
          </p:cNvPr>
          <p:cNvSpPr/>
          <p:nvPr/>
        </p:nvSpPr>
        <p:spPr>
          <a:xfrm>
            <a:off x="4423128" y="6425120"/>
            <a:ext cx="2435282" cy="421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9000"/>
              </a:lnSpc>
              <a:spcBef>
                <a:spcPts val="1500"/>
              </a:spcBef>
              <a:spcAft>
                <a:spcPts val="15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Evaluate and update CO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423CF7C-6551-42DC-80B3-8325094A8552}"/>
              </a:ext>
            </a:extLst>
          </p:cNvPr>
          <p:cNvSpPr txBox="1"/>
          <p:nvPr/>
        </p:nvSpPr>
        <p:spPr>
          <a:xfrm>
            <a:off x="4163442" y="0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Business Process Diagram (As-Is)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204609B7-A530-4588-8228-CAE6EC901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80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ED1B054-F2DC-436E-A600-A7D35A1097D3}"/>
              </a:ext>
            </a:extLst>
          </p:cNvPr>
          <p:cNvSpPr txBox="1"/>
          <p:nvPr/>
        </p:nvSpPr>
        <p:spPr>
          <a:xfrm>
            <a:off x="3696050" y="5680953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question paper and conclude exam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86781FE9-4F0C-44C1-9F77-37422344B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48" y="495925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88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4400" y="32004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/>
          </a:p>
        </p:txBody>
      </p:sp>
      <p:pic>
        <p:nvPicPr>
          <p:cNvPr id="11" name="Picture 2" descr="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78" y="-797540"/>
            <a:ext cx="2001476" cy="21626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44ECC26-A351-48ED-B982-1D5F8ECFC3F4}"/>
              </a:ext>
            </a:extLst>
          </p:cNvPr>
          <p:cNvSpPr/>
          <p:nvPr/>
        </p:nvSpPr>
        <p:spPr>
          <a:xfrm>
            <a:off x="8750731" y="665046"/>
            <a:ext cx="19102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Problem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36DF6D7-0FFC-4DED-B2F8-E37330A11489}"/>
              </a:ext>
            </a:extLst>
          </p:cNvPr>
          <p:cNvSpPr txBox="1"/>
          <p:nvPr/>
        </p:nvSpPr>
        <p:spPr>
          <a:xfrm>
            <a:off x="9161084" y="1043265"/>
            <a:ext cx="335861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Problems: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Time Consuming 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Every Stakeholder in each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process needs to play a role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to get to a solution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Complicated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Interdependent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2D86A99-D61A-4D3C-A376-9EC7D60E1824}"/>
              </a:ext>
            </a:extLst>
          </p:cNvPr>
          <p:cNvSpPr txBox="1"/>
          <p:nvPr/>
        </p:nvSpPr>
        <p:spPr>
          <a:xfrm>
            <a:off x="3365771" y="5291847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management collect PLO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CC5589EC-BBCD-4DDA-8861-053552B89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339" y="166141"/>
            <a:ext cx="48768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12E9C19-C140-4FAA-AECD-1733FF203DD9}"/>
              </a:ext>
            </a:extLst>
          </p:cNvPr>
          <p:cNvSpPr txBox="1"/>
          <p:nvPr/>
        </p:nvSpPr>
        <p:spPr>
          <a:xfrm>
            <a:off x="5294877" y="5840157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Mapping of CO from PLO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3EE025CF-134F-446D-89CD-6B9F55E8D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512" y="64851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44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601" y="-678787"/>
            <a:ext cx="2001476" cy="2162659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F57048E4-DAA0-434E-A43D-05C96B080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" y="628000"/>
            <a:ext cx="260530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0D51C9F-134D-407F-AF6C-781CD4489CCC}"/>
              </a:ext>
            </a:extLst>
          </p:cNvPr>
          <p:cNvSpPr/>
          <p:nvPr/>
        </p:nvSpPr>
        <p:spPr>
          <a:xfrm>
            <a:off x="4642786" y="5564224"/>
            <a:ext cx="2634054" cy="421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9000"/>
              </a:lnSpc>
              <a:spcBef>
                <a:spcPts val="1500"/>
              </a:spcBef>
              <a:spcAft>
                <a:spcPts val="15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UGC approves curriculum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2061801D-34FE-4119-980D-812DB78F1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25" y="402543"/>
            <a:ext cx="48768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767924" y="3588089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8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EAD2AA2-5063-4607-B323-05819DD8E0E0}"/>
              </a:ext>
            </a:extLst>
          </p:cNvPr>
          <p:cNvSpPr txBox="1"/>
          <p:nvPr/>
        </p:nvSpPr>
        <p:spPr>
          <a:xfrm>
            <a:off x="-43216" y="1911522"/>
            <a:ext cx="4012615" cy="3644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800" b="1" dirty="0" smtClean="0">
                <a:solidFill>
                  <a:srgbClr val="FFFFFF"/>
                </a:solidFill>
                <a:latin typeface="Walbaum Display Light"/>
              </a:rPr>
              <a:t> Problem</a:t>
            </a:r>
            <a:r>
              <a:rPr lang="en-US" sz="5400" b="1" dirty="0" smtClean="0">
                <a:solidFill>
                  <a:srgbClr val="FFFFFF"/>
                </a:solidFill>
                <a:latin typeface="Walbaum Display Light"/>
              </a:rPr>
              <a:t> </a:t>
            </a:r>
            <a:r>
              <a:rPr lang="en-US" sz="5400" b="1" dirty="0">
                <a:solidFill>
                  <a:srgbClr val="FFFFFF"/>
                </a:solidFill>
                <a:latin typeface="Walbaum Display Light"/>
              </a:rPr>
              <a:t/>
            </a:r>
            <a:br>
              <a:rPr lang="en-US" sz="5400" b="1" dirty="0">
                <a:solidFill>
                  <a:srgbClr val="FFFFFF"/>
                </a:solidFill>
                <a:latin typeface="Walbaum Display Light"/>
              </a:rPr>
            </a:br>
            <a:r>
              <a:rPr lang="en-US" sz="5400" b="1" dirty="0" smtClean="0">
                <a:solidFill>
                  <a:srgbClr val="FFFFFF"/>
                </a:solidFill>
                <a:latin typeface="Walbaum Display Light"/>
              </a:rPr>
              <a:t> </a:t>
            </a:r>
            <a:r>
              <a:rPr lang="en-US" sz="4800" b="1" dirty="0" smtClean="0">
                <a:solidFill>
                  <a:srgbClr val="FFFFFF"/>
                </a:solidFill>
                <a:latin typeface="Walbaum Display Light"/>
              </a:rPr>
              <a:t>Analysis</a:t>
            </a:r>
            <a:endParaRPr lang="en-US" sz="5400" b="1" dirty="0">
              <a:solidFill>
                <a:srgbClr val="FFFFFF"/>
              </a:solidFill>
              <a:latin typeface="Walbaum Display Light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="" xmlns:a16="http://schemas.microsoft.com/office/drawing/2014/main" id="{C55CCFB3-BF27-49C8-B68C-8A1DBA97C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684" y="-17755"/>
            <a:ext cx="8883317" cy="6864357"/>
          </a:xfrm>
          <a:prstGeom prst="rect">
            <a:avLst/>
          </a:prstGeom>
        </p:spPr>
      </p:pic>
      <p:pic>
        <p:nvPicPr>
          <p:cNvPr id="16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C6B5A6E7-635F-4981-8433-F5AD9CEFD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48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="" xmlns:a16="http://schemas.microsoft.com/office/drawing/2014/main" id="{4D81E172-6EAA-40C7-B909-43C691894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8" y="1"/>
            <a:ext cx="9796531" cy="6857571"/>
          </a:xfrm>
          <a:prstGeom prst="rect">
            <a:avLst/>
          </a:prstGeom>
        </p:spPr>
      </p:pic>
      <p:pic>
        <p:nvPicPr>
          <p:cNvPr id="15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CE403D0-262E-484A-AAC9-665AE839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983" y="-524392"/>
            <a:ext cx="1902092" cy="182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28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="" xmlns:a16="http://schemas.microsoft.com/office/drawing/2014/main" id="{61E52F27-657C-488F-8B77-5A0BBAFFF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3" y="3"/>
            <a:ext cx="9727052" cy="6857572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C6C8B0C8-2BA1-408D-AC9A-CC7E7E18E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695" y="-524395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45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Puzzle Piece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388" y="2886403"/>
            <a:ext cx="1360448" cy="13604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5835" y="41367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Rich Picture(As-is)</a:t>
            </a:r>
          </a:p>
        </p:txBody>
      </p:sp>
      <p:pic>
        <p:nvPicPr>
          <p:cNvPr id="14" name="Graphic 14" descr="Venn diagram with solid fil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9542" y="2886403"/>
            <a:ext cx="1332571" cy="1332571"/>
          </a:xfrm>
          <a:prstGeom prst="rect">
            <a:avLst/>
          </a:prstGeom>
        </p:spPr>
      </p:pic>
      <p:pic>
        <p:nvPicPr>
          <p:cNvPr id="16" name="Graphic 16" descr="Books on shelf with solid fill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8247" y="2812060"/>
            <a:ext cx="1332571" cy="13325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03091" y="4136735"/>
            <a:ext cx="23254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Six Element Analysis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02589" y="401077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Business Process Diagram</a:t>
            </a:r>
          </a:p>
        </p:txBody>
      </p:sp>
      <p:pic>
        <p:nvPicPr>
          <p:cNvPr id="21" name="Picture 2" descr="Logo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2832" y="-942666"/>
            <a:ext cx="3812379" cy="3663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5067337-E173-409B-9B73-48A78699D33D}"/>
              </a:ext>
            </a:extLst>
          </p:cNvPr>
          <p:cNvSpPr txBox="1"/>
          <p:nvPr/>
        </p:nvSpPr>
        <p:spPr>
          <a:xfrm>
            <a:off x="3197159" y="1721525"/>
            <a:ext cx="47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Zilla Slab SemiBold" pitchFamily="2" charset="0"/>
                <a:ea typeface="Zilla Slab SemiBold" pitchFamily="2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As–Is System </a:t>
            </a:r>
          </a:p>
        </p:txBody>
      </p:sp>
      <p:pic>
        <p:nvPicPr>
          <p:cNvPr id="12" name="Graphic 10" descr="Research with solid fill">
            <a:extLst>
              <a:ext uri="{FF2B5EF4-FFF2-40B4-BE49-F238E27FC236}">
                <a16:creationId xmlns="" xmlns:a16="http://schemas.microsoft.com/office/drawing/2014/main" id="{FF2C87C0-E896-4BE5-9564-1CFD1F162C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10977" y="2886403"/>
            <a:ext cx="1183887" cy="11838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8B0FF28-16A3-4FF6-888C-B1D22D6FB631}"/>
              </a:ext>
            </a:extLst>
          </p:cNvPr>
          <p:cNvSpPr txBox="1"/>
          <p:nvPr/>
        </p:nvSpPr>
        <p:spPr>
          <a:xfrm>
            <a:off x="9593841" y="4136735"/>
            <a:ext cx="6340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Problem Analysis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="" xmlns:a16="http://schemas.microsoft.com/office/drawing/2014/main" id="{A041C30D-E934-43B4-9F50-1C447D5FC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6" y="-856"/>
            <a:ext cx="10242208" cy="6858856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67592F08-4749-4D95-AFCE-BBFBD8D6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837" y="-479424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33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14" descr="Venn diagram with solid fill">
            <a:extLst>
              <a:ext uri="{FF2B5EF4-FFF2-40B4-BE49-F238E27FC236}">
                <a16:creationId xmlns="" xmlns:a16="http://schemas.microsoft.com/office/drawing/2014/main" id="{870DEF7C-2D52-4A94-9137-1E0738138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4368" y="2758995"/>
            <a:ext cx="1332571" cy="1332571"/>
          </a:xfrm>
          <a:prstGeom prst="rect">
            <a:avLst/>
          </a:prstGeom>
        </p:spPr>
      </p:pic>
      <p:pic>
        <p:nvPicPr>
          <p:cNvPr id="4" name="Graphic 16" descr="Books on shelf with solid fill">
            <a:extLst>
              <a:ext uri="{FF2B5EF4-FFF2-40B4-BE49-F238E27FC236}">
                <a16:creationId xmlns="" xmlns:a16="http://schemas.microsoft.com/office/drawing/2014/main" id="{E0440ACA-BB53-4B9A-AFF8-77CD4EFCF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5497" y="2857135"/>
            <a:ext cx="1332571" cy="1332571"/>
          </a:xfrm>
          <a:prstGeom prst="rect">
            <a:avLst/>
          </a:prstGeom>
        </p:spPr>
      </p:pic>
      <p:pic>
        <p:nvPicPr>
          <p:cNvPr id="5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54282D3-7792-4807-A5F1-8A4807279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565" y="-788971"/>
            <a:ext cx="3684023" cy="3540576"/>
          </a:xfrm>
          <a:prstGeom prst="rect">
            <a:avLst/>
          </a:prstGeom>
        </p:spPr>
      </p:pic>
      <p:pic>
        <p:nvPicPr>
          <p:cNvPr id="9" name="Graphic 8" descr="Head with gears">
            <a:extLst>
              <a:ext uri="{FF2B5EF4-FFF2-40B4-BE49-F238E27FC236}">
                <a16:creationId xmlns="" xmlns:a16="http://schemas.microsoft.com/office/drawing/2014/main" id="{8FC90EAE-FB7B-4BBE-8865-13A954BC9C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91188" y="307035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F654D94-AFE2-43D5-9DFB-5835A250D0A0}"/>
              </a:ext>
            </a:extLst>
          </p:cNvPr>
          <p:cNvSpPr txBox="1"/>
          <p:nvPr/>
        </p:nvSpPr>
        <p:spPr>
          <a:xfrm>
            <a:off x="3968565" y="1501769"/>
            <a:ext cx="3712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Proposed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EC92A40-F5C7-4838-B378-B56DFB1B759A}"/>
              </a:ext>
            </a:extLst>
          </p:cNvPr>
          <p:cNvSpPr txBox="1"/>
          <p:nvPr/>
        </p:nvSpPr>
        <p:spPr>
          <a:xfrm>
            <a:off x="3444230" y="4078924"/>
            <a:ext cx="240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Six-Element Analysis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E31DD55-B563-4490-9424-0245ECE8C734}"/>
              </a:ext>
            </a:extLst>
          </p:cNvPr>
          <p:cNvSpPr txBox="1"/>
          <p:nvPr/>
        </p:nvSpPr>
        <p:spPr>
          <a:xfrm>
            <a:off x="6382585" y="4078924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Business Process Diagram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348F4BD-5554-4134-9B5E-660DDC669208}"/>
              </a:ext>
            </a:extLst>
          </p:cNvPr>
          <p:cNvSpPr txBox="1"/>
          <p:nvPr/>
        </p:nvSpPr>
        <p:spPr>
          <a:xfrm>
            <a:off x="9777132" y="404310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</a:t>
            </a:r>
            <a:r>
              <a:rPr lang="en-US" dirty="0"/>
              <a:t> </a:t>
            </a:r>
          </a:p>
        </p:txBody>
      </p:sp>
      <p:pic>
        <p:nvPicPr>
          <p:cNvPr id="16" name="Graphic 15" descr="Puzzle Pieces">
            <a:extLst>
              <a:ext uri="{FF2B5EF4-FFF2-40B4-BE49-F238E27FC236}">
                <a16:creationId xmlns="" xmlns:a16="http://schemas.microsoft.com/office/drawing/2014/main" id="{6EE17956-225B-4514-B3F7-CF9AF49D73D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9012" y="2751605"/>
            <a:ext cx="1360448" cy="13604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86DEC2D-7AAF-4912-9690-0A063EB6046A}"/>
              </a:ext>
            </a:extLst>
          </p:cNvPr>
          <p:cNvSpPr txBox="1"/>
          <p:nvPr/>
        </p:nvSpPr>
        <p:spPr>
          <a:xfrm>
            <a:off x="559036" y="40915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Rich Picture(As-is)</a:t>
            </a:r>
          </a:p>
        </p:txBody>
      </p:sp>
    </p:spTree>
    <p:extLst>
      <p:ext uri="{BB962C8B-B14F-4D97-AF65-F5344CB8AC3E}">
        <p14:creationId xmlns:p14="http://schemas.microsoft.com/office/powerpoint/2010/main" val="1285654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=""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91E5A9A7-95C6-4F4F-B00E-C82E07FE62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D07DD2DE-F619-49DD-B5E7-03A290FF4E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85149191-5F60-4A28-AAFF-039F96B0F3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="" xmlns:a16="http://schemas.microsoft.com/office/drawing/2014/main" id="{F8260ED5-17F7-4158-B241-D51DD4CF1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6854" y="2699581"/>
            <a:ext cx="2880828" cy="30719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Rich Picture (To-be)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9247" y="669364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594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="" xmlns:a16="http://schemas.microsoft.com/office/drawing/2014/main" id="{1715B65E-F44E-4CF6-80AD-57A51724D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038" y="-429"/>
            <a:ext cx="8234941" cy="6864103"/>
          </a:xfrm>
          <a:prstGeom prst="rect">
            <a:avLst/>
          </a:prstGeom>
        </p:spPr>
      </p:pic>
      <p:pic>
        <p:nvPicPr>
          <p:cNvPr id="12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5E5D1F36-BE7B-4E73-AC0F-4CA459CE8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97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9203DE33-2CD4-4CA8-9AF3-37C3B65133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AF57B88-1D4C-41FA-A761-EC1DD10C35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2548F45-5164-4ABB-8212-7F293FDED8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5E81CCFB-7BEF-4186-86FB-D09450B4D0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0D77E8-8D46-4559-ABC4-FDCEC1142A26}"/>
              </a:ext>
            </a:extLst>
          </p:cNvPr>
          <p:cNvSpPr txBox="1"/>
          <p:nvPr/>
        </p:nvSpPr>
        <p:spPr>
          <a:xfrm>
            <a:off x="165091" y="2847885"/>
            <a:ext cx="370628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Six Element Analysis </a:t>
            </a:r>
            <a:endParaRPr lang="en-US" sz="4000" b="1" dirty="0" smtClean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To-be</a:t>
            </a: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="" xmlns:a16="http://schemas.microsoft.com/office/drawing/2014/main" id="{0D73B019-E34E-43A0-B502-7A3084497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43" y="0"/>
            <a:ext cx="8903942" cy="6852157"/>
          </a:xfrm>
          <a:prstGeom prst="rect">
            <a:avLst/>
          </a:prstGeom>
        </p:spPr>
      </p:pic>
      <p:pic>
        <p:nvPicPr>
          <p:cNvPr id="10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2AB14F03-A20B-41CE-9F56-F0906632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5296" y="-479423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58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="" xmlns:a16="http://schemas.microsoft.com/office/drawing/2014/main" id="{A8572AA8-433F-49FC-85CF-11CC96AAA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7"/>
            <a:ext cx="9303026" cy="6857572"/>
          </a:xfrm>
          <a:prstGeom prst="rect">
            <a:avLst/>
          </a:prstGeom>
        </p:spPr>
      </p:pic>
      <p:pic>
        <p:nvPicPr>
          <p:cNvPr id="14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F78494A3-0083-41A9-96BC-9B5BEFFC4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0562" y="-571516"/>
            <a:ext cx="1902092" cy="182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6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="" xmlns:a16="http://schemas.microsoft.com/office/drawing/2014/main" id="{7D5BF9F4-7E88-4E31-B7B0-F71705203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30"/>
            <a:ext cx="10747514" cy="6858000"/>
          </a:xfrm>
          <a:prstGeom prst="rect">
            <a:avLst/>
          </a:prstGeom>
        </p:spPr>
      </p:pic>
      <p:pic>
        <p:nvPicPr>
          <p:cNvPr id="1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C20B04D1-44C1-4EBB-99E1-10E5E3870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827" y="-400351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44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="" xmlns:a16="http://schemas.microsoft.com/office/drawing/2014/main" id="{BF9B007B-47A3-4529-BCD6-41CD7B8D1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7"/>
            <a:ext cx="10842011" cy="6857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72D6FD6-4CD6-4146-ABCF-7B7D52BBF2C0}"/>
              </a:ext>
            </a:extLst>
          </p:cNvPr>
          <p:cNvSpPr txBox="1"/>
          <p:nvPr/>
        </p:nvSpPr>
        <p:spPr>
          <a:xfrm>
            <a:off x="8724905" y="14287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DDF1258C-B191-4540-A661-2483B3D30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771" y="-265646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37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="" xmlns:a16="http://schemas.microsoft.com/office/drawing/2014/main" id="{1139A809-A8A9-4E12-A8A5-16B0B2D03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9" y="428"/>
            <a:ext cx="10554995" cy="6857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1047D25-3DAD-4A67-A73C-1B63CF814B84}"/>
              </a:ext>
            </a:extLst>
          </p:cNvPr>
          <p:cNvSpPr txBox="1"/>
          <p:nvPr/>
        </p:nvSpPr>
        <p:spPr>
          <a:xfrm>
            <a:off x="8793804" y="144942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0C35C5D4-1D31-449B-8ADF-02D98E141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492" y="-400352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11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="" xmlns:a16="http://schemas.microsoft.com/office/drawing/2014/main" id="{6151D6F8-749D-4A1F-AF08-D079D0374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769" y="428"/>
            <a:ext cx="10806065" cy="6857572"/>
          </a:xfrm>
          <a:prstGeom prst="rect">
            <a:avLst/>
          </a:prstGeom>
        </p:spPr>
      </p:pic>
      <p:pic>
        <p:nvPicPr>
          <p:cNvPr id="12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32C4980B-5A8F-4680-80A3-4BD91698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065" y="-400352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53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4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="" xmlns:a16="http://schemas.microsoft.com/office/drawing/2014/main" id="{991A1507-7367-4D73-A6AF-873C31CAE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84" y="0"/>
            <a:ext cx="8387427" cy="6858013"/>
          </a:xfrm>
          <a:prstGeom prst="rect">
            <a:avLst/>
          </a:prstGeom>
        </p:spPr>
      </p:pic>
      <p:pic>
        <p:nvPicPr>
          <p:cNvPr id="14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E4E93031-1D3A-44BE-BEF1-BA5709C85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474" y="-120135"/>
            <a:ext cx="1893764" cy="182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7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=""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91E5A9A7-95C6-4F4F-B00E-C82E07FE62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D07DD2DE-F619-49DD-B5E7-03A290FF4E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85149191-5F60-4A28-AAFF-039F96B0F3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="" xmlns:a16="http://schemas.microsoft.com/office/drawing/2014/main" id="{F8260ED5-17F7-4158-B241-D51DD4CF1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6854" y="2699581"/>
            <a:ext cx="2880828" cy="30719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Rich Picture (AS-IS)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="" xmlns:a16="http://schemas.microsoft.com/office/drawing/2014/main" id="{54013318-1383-4D98-9222-F3BB382AD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682" y="899777"/>
            <a:ext cx="7225748" cy="5058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9247" y="669364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594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4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321A633D-6782-4C05-A221-36E71E5C1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2840" y="-366710"/>
            <a:ext cx="2555657" cy="245614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rectangle&#10;&#10;Description automatically generated">
            <a:extLst>
              <a:ext uri="{FF2B5EF4-FFF2-40B4-BE49-F238E27FC236}">
                <a16:creationId xmlns="" xmlns:a16="http://schemas.microsoft.com/office/drawing/2014/main" id="{A18AF469-092E-49B0-ACE5-B9F3DF60B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7" y="1776852"/>
            <a:ext cx="11277600" cy="3834384"/>
          </a:xfrm>
          <a:prstGeom prst="rect">
            <a:avLst/>
          </a:prstGeom>
        </p:spPr>
      </p:pic>
      <p:pic>
        <p:nvPicPr>
          <p:cNvPr id="17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AC3D3950-0591-454B-9EA0-611EC8129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215" y="-289973"/>
            <a:ext cx="1735785" cy="166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74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="" xmlns:a16="http://schemas.microsoft.com/office/drawing/2014/main" id="{E4329FE0-C51B-4FFC-88DA-344546680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961" y="0"/>
            <a:ext cx="8337812" cy="6858000"/>
          </a:xfrm>
          <a:prstGeom prst="rect">
            <a:avLst/>
          </a:prstGeom>
        </p:spPr>
      </p:pic>
      <p:pic>
        <p:nvPicPr>
          <p:cNvPr id="12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94688B5A-8E07-4E6E-8ABF-57C4F41BA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8630" y="-400352"/>
            <a:ext cx="1933370" cy="18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58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="" xmlns:a16="http://schemas.microsoft.com/office/drawing/2014/main" id="{7E4973E1-F62E-47B8-9982-91422C352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317" y="3"/>
            <a:ext cx="9082876" cy="6857572"/>
          </a:xfrm>
          <a:prstGeom prst="rect">
            <a:avLst/>
          </a:prstGeom>
        </p:spPr>
      </p:pic>
      <p:pic>
        <p:nvPicPr>
          <p:cNvPr id="10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947C4DA6-9B0A-471A-BC36-52F7F5EC0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848" y="1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43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="" xmlns:a16="http://schemas.microsoft.com/office/drawing/2014/main" id="{80247A37-C2C6-49CB-930B-CA0420486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7" y="850749"/>
            <a:ext cx="11277600" cy="5723383"/>
          </a:xfrm>
          <a:prstGeom prst="rect">
            <a:avLst/>
          </a:prstGeom>
        </p:spPr>
      </p:pic>
      <p:pic>
        <p:nvPicPr>
          <p:cNvPr id="1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AE14B063-F50D-49C8-85CD-6A278880B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929" y="-362340"/>
            <a:ext cx="1783506" cy="171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89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="" xmlns:a16="http://schemas.microsoft.com/office/drawing/2014/main" id="{A59F9D49-485E-4E90-AAE8-ACB2DFE90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049" y="3"/>
            <a:ext cx="8393316" cy="6857572"/>
          </a:xfrm>
          <a:prstGeom prst="rect">
            <a:avLst/>
          </a:prstGeom>
        </p:spPr>
      </p:pic>
      <p:pic>
        <p:nvPicPr>
          <p:cNvPr id="12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888" y="-358665"/>
            <a:ext cx="1842346" cy="177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24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847" y="-345412"/>
            <a:ext cx="1842346" cy="1770611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="" xmlns:a16="http://schemas.microsoft.com/office/drawing/2014/main" id="{84E0E7ED-F9D0-4E2B-9A7E-E17332C07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24" y="0"/>
            <a:ext cx="8520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45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185" y="-358665"/>
            <a:ext cx="1842346" cy="1770611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="" xmlns:a16="http://schemas.microsoft.com/office/drawing/2014/main" id="{6A1157EF-5500-4BDF-B46A-9E45339ED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24" y="4763"/>
            <a:ext cx="8550461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72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="" xmlns:a16="http://schemas.microsoft.com/office/drawing/2014/main" id="{258BE506-14B1-4A1A-8E95-6FFBC8C9D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9738"/>
            <a:ext cx="11277600" cy="5018532"/>
          </a:xfrm>
          <a:prstGeom prst="rect">
            <a:avLst/>
          </a:prstGeom>
        </p:spPr>
      </p:pic>
      <p:pic>
        <p:nvPicPr>
          <p:cNvPr id="14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9260C330-2662-4403-9511-6D3EFFDA4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313" y="4822061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99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616" y="-371917"/>
            <a:ext cx="1842346" cy="1770611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="" xmlns:a16="http://schemas.microsoft.com/office/drawing/2014/main" id="{814FC485-929B-4EDD-97AA-50C0EE072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67" y="3"/>
            <a:ext cx="8075365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63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888" y="-265900"/>
            <a:ext cx="1842346" cy="1770611"/>
          </a:xfrm>
          <a:prstGeom prst="rect">
            <a:avLst/>
          </a:prstGeo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="" xmlns:a16="http://schemas.microsoft.com/office/drawing/2014/main" id="{C7F7D15C-7542-440F-80D9-7CBE59B58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96" y="5"/>
            <a:ext cx="8214905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52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9203DE33-2CD4-4CA8-9AF3-37C3B65133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AF57B88-1D4C-41FA-A761-EC1DD10C35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2548F45-5164-4ABB-8212-7F293FDED8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="" xmlns:a16="http://schemas.microsoft.com/office/drawing/2014/main" id="{67909864-1446-482B-85E1-6C17B524E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6"/>
          <a:stretch/>
        </p:blipFill>
        <p:spPr>
          <a:xfrm>
            <a:off x="4038599" y="14"/>
            <a:ext cx="8160027" cy="687580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5E81CCFB-7BEF-4186-86FB-D09450B4D0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0D77E8-8D46-4559-ABC4-FDCEC1142A26}"/>
              </a:ext>
            </a:extLst>
          </p:cNvPr>
          <p:cNvSpPr txBox="1"/>
          <p:nvPr/>
        </p:nvSpPr>
        <p:spPr>
          <a:xfrm>
            <a:off x="229216" y="2847885"/>
            <a:ext cx="3394261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Six Element Analysis (As-is</a:t>
            </a: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4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167B1023-FBF8-4816-9FBE-05EA4BF6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100" y="-309218"/>
            <a:ext cx="2141762" cy="20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079" y="-451430"/>
            <a:ext cx="1842346" cy="1770611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="" xmlns:a16="http://schemas.microsoft.com/office/drawing/2014/main" id="{8578186A-A987-4057-8F85-AD1FDBFAC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74" y="5"/>
            <a:ext cx="8920305" cy="685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34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349" y="-438177"/>
            <a:ext cx="1842346" cy="1770611"/>
          </a:xfrm>
          <a:prstGeom prst="rect">
            <a:avLst/>
          </a:prstGeom>
        </p:spPr>
      </p:pic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="" xmlns:a16="http://schemas.microsoft.com/office/drawing/2014/main" id="{43AF40A9-BDA9-4C0D-834B-CFD09FF3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38" y="3"/>
            <a:ext cx="8976172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10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A0899830-34BE-42F1-9CE3-D6D83F3B4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8625" y="-522240"/>
            <a:ext cx="1449823" cy="1393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D90B7A2-397D-4AF3-89FF-C4FA3FE4E506}"/>
              </a:ext>
            </a:extLst>
          </p:cNvPr>
          <p:cNvSpPr txBox="1"/>
          <p:nvPr/>
        </p:nvSpPr>
        <p:spPr>
          <a:xfrm>
            <a:off x="3413109" y="95249"/>
            <a:ext cx="4373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Student Performance based on CGPA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2" y="535237"/>
            <a:ext cx="7096127" cy="632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91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01506FB-9203-4194-8561-17122BF47217}"/>
              </a:ext>
            </a:extLst>
          </p:cNvPr>
          <p:cNvSpPr txBox="1"/>
          <p:nvPr/>
        </p:nvSpPr>
        <p:spPr>
          <a:xfrm>
            <a:off x="2686053" y="111680"/>
            <a:ext cx="728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Selective Number of Instructor-wise Performance based on GPA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2ACD0939-D876-4BD4-8F6E-6FF37FA6D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99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05632EE-82A2-43FA-A748-680BFC14D3B6}"/>
              </a:ext>
            </a:extLst>
          </p:cNvPr>
          <p:cNvSpPr txBox="1"/>
          <p:nvPr/>
        </p:nvSpPr>
        <p:spPr>
          <a:xfrm>
            <a:off x="3673553" y="0"/>
            <a:ext cx="574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Course-wise Student Performance based on CGPA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810E5CAA-2EBC-488F-B240-464600E1D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43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250DA66-D958-483A-8519-2FAE6B70B0B4}"/>
              </a:ext>
            </a:extLst>
          </p:cNvPr>
          <p:cNvSpPr txBox="1"/>
          <p:nvPr/>
        </p:nvSpPr>
        <p:spPr>
          <a:xfrm>
            <a:off x="1447803" y="87868"/>
            <a:ext cx="10991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PLO Percentage achieved and attempted by the Student along with the departmental average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4833728E-FBF7-4E68-BC25-E3F6CC2C3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8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09A35EC1-F9C4-420C-9CEA-BBCA90A72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915" y="904835"/>
            <a:ext cx="243191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F67D842-9789-464B-A4BA-2DC41EA977BB}"/>
              </a:ext>
            </a:extLst>
          </p:cNvPr>
          <p:cNvSpPr txBox="1"/>
          <p:nvPr/>
        </p:nvSpPr>
        <p:spPr>
          <a:xfrm>
            <a:off x="2887433" y="632301"/>
            <a:ext cx="738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Instructor wise Student Performance based of the GPA of the Students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672C6590-C180-4B13-BFBF-344242F48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83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C3F9E90B-4F0A-44D8-B68E-F0263578A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369815"/>
            <a:ext cx="270933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D7FC14D-1A00-444D-A9C4-1E859EEA3F32}"/>
              </a:ext>
            </a:extLst>
          </p:cNvPr>
          <p:cNvSpPr txBox="1"/>
          <p:nvPr/>
        </p:nvSpPr>
        <p:spPr>
          <a:xfrm>
            <a:off x="3725696" y="185144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PLO Achievement 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74C9BB94-07F6-4EAD-B38A-C5F80C370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571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1CB68D95-342B-4AE3-A456-483DC08DA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517" y="214172"/>
            <a:ext cx="254216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892B355-71AC-4049-9164-CE4C299362F1}"/>
              </a:ext>
            </a:extLst>
          </p:cNvPr>
          <p:cNvSpPr txBox="1"/>
          <p:nvPr/>
        </p:nvSpPr>
        <p:spPr>
          <a:xfrm>
            <a:off x="3219856" y="39229"/>
            <a:ext cx="589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of PLO Achieved Percentage Vs Attempted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1C5934F4-4BAB-4FC5-9BE0-1EB01D48D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066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8D2279AE-708E-477E-82D0-7256798F9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044" y="924291"/>
            <a:ext cx="252054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C9A8505-7A58-4F40-840B-85A9519D4BE0}"/>
              </a:ext>
            </a:extLst>
          </p:cNvPr>
          <p:cNvSpPr/>
          <p:nvPr/>
        </p:nvSpPr>
        <p:spPr>
          <a:xfrm>
            <a:off x="3135365" y="739620"/>
            <a:ext cx="4365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xygen"/>
                <a:ea typeface="Oxygen"/>
                <a:cs typeface="Oxygen"/>
              </a:rPr>
              <a:t>Expected PLO Achieved Vs Actual Score</a:t>
            </a:r>
            <a:endParaRPr lang="en-US" dirty="0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589EB480-BDBF-45F6-97DC-F645C8850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58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="" xmlns:a16="http://schemas.microsoft.com/office/drawing/2014/main" id="{AF775773-12A4-42E7-8378-939A2CCCC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39" b="1"/>
          <a:stretch/>
        </p:blipFill>
        <p:spPr>
          <a:xfrm>
            <a:off x="927652" y="1086251"/>
            <a:ext cx="10335929" cy="5341053"/>
          </a:xfrm>
          <a:prstGeom prst="rect">
            <a:avLst/>
          </a:prstGeom>
        </p:spPr>
      </p:pic>
      <p:pic>
        <p:nvPicPr>
          <p:cNvPr id="15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4AECD7E7-DED9-42B6-AF98-41C8B0973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766" y="-400352"/>
            <a:ext cx="1809269" cy="173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54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03C1C6AA-0AFC-4392-B1A7-B824516C5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874" y="-291667"/>
            <a:ext cx="238003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1E084A3-319F-48F2-87A8-E8DE77225666}"/>
              </a:ext>
            </a:extLst>
          </p:cNvPr>
          <p:cNvSpPr/>
          <p:nvPr/>
        </p:nvSpPr>
        <p:spPr>
          <a:xfrm>
            <a:off x="3763153" y="413585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xygen"/>
                <a:ea typeface="Oxygen"/>
                <a:cs typeface="Oxygen"/>
              </a:rPr>
              <a:t>CO-PLO Summary</a:t>
            </a:r>
            <a:endParaRPr lang="en-US" dirty="0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10820D27-04BB-4A18-AD88-C678A2FE6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69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=""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91E5A9A7-95C6-4F4F-B00E-C82E07FE62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D07DD2DE-F619-49DD-B5E7-03A290FF4E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85149191-5F60-4A28-AAFF-039F96B0F3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="" xmlns:a16="http://schemas.microsoft.com/office/drawing/2014/main" id="{F8260ED5-17F7-4158-B241-D51DD4CF1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6854" y="2699581"/>
            <a:ext cx="2880828" cy="30719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9247" y="669364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594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5E5D1F36-BE7B-4E73-AC0F-4CA459CE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="" xmlns:a16="http://schemas.microsoft.com/office/drawing/2014/main" id="{ADAC0315-5098-451E-ABF5-EFB544603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295" y="-428"/>
            <a:ext cx="9154927" cy="685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69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=""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91E5A9A7-95C6-4F4F-B00E-C82E07FE62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D07DD2DE-F619-49DD-B5E7-03A290FF4E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85149191-5F60-4A28-AAFF-039F96B0F3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="" xmlns:a16="http://schemas.microsoft.com/office/drawing/2014/main" id="{F8260ED5-17F7-4158-B241-D51DD4CF1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6854" y="2699581"/>
            <a:ext cx="2880828" cy="30719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 to </a:t>
            </a:r>
            <a:r>
              <a:rPr lang="en-US" sz="4400" b="1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Relational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Schema</a:t>
            </a:r>
            <a:endParaRPr lang="en-US" sz="54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9247" y="669364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594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5E5D1F36-BE7B-4E73-AC0F-4CA459CE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="" xmlns:a16="http://schemas.microsoft.com/office/drawing/2014/main" id="{ADBD6962-A4F8-4C28-BC77-8ED891BFF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31" y="17819"/>
            <a:ext cx="7530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51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=""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91E5A9A7-95C6-4F4F-B00E-C82E07FE62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D07DD2DE-F619-49DD-B5E7-03A290FF4E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85149191-5F60-4A28-AAFF-039F96B0F3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="" xmlns:a16="http://schemas.microsoft.com/office/drawing/2014/main" id="{F8260ED5-17F7-4158-B241-D51DD4CF1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" y="3131668"/>
            <a:ext cx="3911755" cy="30719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NORMALIZATION</a:t>
            </a:r>
            <a:endParaRPr lang="en-US" sz="3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9247" y="669364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594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5E5D1F36-BE7B-4E73-AC0F-4CA459CE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203" y="-259589"/>
            <a:ext cx="1902092" cy="182803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="" xmlns:a16="http://schemas.microsoft.com/office/drawing/2014/main" id="{DCF5309A-0AF7-4AEB-A3B0-371D49F44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141" y="6217"/>
            <a:ext cx="8131859" cy="686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086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10C76DEA-1183-49BA-A634-FD464B2E8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66" y="-460890"/>
            <a:ext cx="22067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="" xmlns:a16="http://schemas.microsoft.com/office/drawing/2014/main" id="{322C6FCD-2C39-40DB-967B-556445025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7" y="0"/>
            <a:ext cx="7718451" cy="6843373"/>
          </a:xfrm>
          <a:prstGeom prst="rect">
            <a:avLst/>
          </a:prstGeom>
        </p:spPr>
      </p:pic>
      <p:pic>
        <p:nvPicPr>
          <p:cNvPr id="20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2831199D-5D9C-46EF-AD70-5A6E64AF6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3080" y="-141031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56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10C76DEA-1183-49BA-A634-FD464B2E8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66" y="-460890"/>
            <a:ext cx="22067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2831199D-5D9C-46EF-AD70-5A6E64AF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080" y="-141031"/>
            <a:ext cx="1902092" cy="1828030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="" xmlns:a16="http://schemas.microsoft.com/office/drawing/2014/main" id="{D2BF0CCC-130F-4FE7-8C46-98F2E3830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45" y="-856"/>
            <a:ext cx="8575344" cy="685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="" xmlns:a16="http://schemas.microsoft.com/office/drawing/2014/main" id="{C00FDACD-1E48-4554-9ACD-57B8026A6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49253"/>
            <a:ext cx="11277600" cy="515950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10C76DEA-1183-49BA-A634-FD464B2E8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66" y="-460890"/>
            <a:ext cx="22067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8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2CB1BF1F-61F6-48E8-AA6C-E3207EB74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3080" y="-421580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67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7BD7CC6-2F7F-4587-8E92-D041AB2CEB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E7ED1F4-19EF-4BC2-A6EA-DF1525142B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0EE7C14F-442F-4416-A4A9-6DA10263A4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5" y="2075420"/>
            <a:ext cx="12048729" cy="4093307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7AC4CCD-70AA-4916-97EA-D9C12FED17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C5694289-EA59-4679-9DB4-0646321A8C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32EDAD0A-6995-496D-9789-A34C66F5DC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BCBBB211-248C-4F94-900A-80CD8D52F3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48DCC953-87D5-419D-A529-94A946251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0F67D0B7-A0F4-47EB-8DF7-2630C056AB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A3919D60-F174-4FEB-9E9D-5AF6BD6597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10438147" y="1042609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8EF7474-F1F7-47A7-AF33-E38A86EBF6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259539" y="317582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8B14C3B3-01E7-4DD2-80BC-D6605BDB3A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29E2ED25-9BE8-462A-BE54-D3E506DBA2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33E48329-07A0-4DBB-9D0C-0614AE372F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BED609B4-86D5-44D5-8511-42AE9B129B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C912E1BF-76C2-49D5-A5AC-1CE20255C4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259539" y="317582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84E6722B-B0C0-4A43-91F6-6E2D6E2D7F2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C8EAB6DA-9741-4668-8E47-957CD51511C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E36EC6AA-9E44-4DD2-B718-EE04111414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138DE653-B3C7-49E5-A3B0-6C00B26083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0AE89EB-4F51-4181-9475-7E1048FB3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B78285A0-9022-40FD-B520-91444BA163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rot="5400000">
            <a:off x="616345" y="5940565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0E2EED1A-F137-41BB-A555-7CDFF9C334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3E1EC980-DEDC-41BF-995C-1D471C90EC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1A2F9486-DC13-4EDD-82CE-7FFC6F4846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646A2475-19E5-46B8-B7FE-C2CF42971F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CF7872A-7141-4618-AE88-90ED29DA8026}"/>
              </a:ext>
            </a:extLst>
          </p:cNvPr>
          <p:cNvSpPr txBox="1"/>
          <p:nvPr/>
        </p:nvSpPr>
        <p:spPr>
          <a:xfrm>
            <a:off x="273546" y="1556702"/>
            <a:ext cx="5107367" cy="20874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 NF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="" xmlns:a16="http://schemas.microsoft.com/office/drawing/2014/main" id="{2B509E7B-0E88-4D70-B303-9A9B7FB68F1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4" y="2789012"/>
            <a:ext cx="11357225" cy="156161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1CD8CAA-4614-4393-ADD7-7FDFD8ABD7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89F5BF84-4D12-40EB-B3CA-72B55341A8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ACF91815-2B4A-44C8-BAC2-6732AD11A9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523960DB-F7E9-40C5-BDC7-9700C71B18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A95623C8-E3C3-425E-B186-ADFF5B6702A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E701AE41-E398-4672-8C29-301F5B8C8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265" y="-184664"/>
            <a:ext cx="246132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8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E4A38039-5BB9-44F7-BDC3-999E2A125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200" y="5083373"/>
            <a:ext cx="2321961" cy="223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99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7BD7CC6-2F7F-4587-8E92-D041AB2CEB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E7ED1F4-19EF-4BC2-A6EA-DF1525142B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0EE7C14F-442F-4416-A4A9-6DA10263A4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5" y="2075420"/>
            <a:ext cx="12048729" cy="4093307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7AC4CCD-70AA-4916-97EA-D9C12FED17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C5694289-EA59-4679-9DB4-0646321A8C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32EDAD0A-6995-496D-9789-A34C66F5DC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BCBBB211-248C-4F94-900A-80CD8D52F3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48DCC953-87D5-419D-A529-94A946251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0F67D0B7-A0F4-47EB-8DF7-2630C056AB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A3919D60-F174-4FEB-9E9D-5AF6BD6597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10438147" y="1042609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8EF7474-F1F7-47A7-AF33-E38A86EBF6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259539" y="317582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8B14C3B3-01E7-4DD2-80BC-D6605BDB3A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29E2ED25-9BE8-462A-BE54-D3E506DBA2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33E48329-07A0-4DBB-9D0C-0614AE372F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BED609B4-86D5-44D5-8511-42AE9B129B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C912E1BF-76C2-49D5-A5AC-1CE20255C4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259539" y="317582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84E6722B-B0C0-4A43-91F6-6E2D6E2D7F2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C8EAB6DA-9741-4668-8E47-957CD51511C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E36EC6AA-9E44-4DD2-B718-EE04111414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138DE653-B3C7-49E5-A3B0-6C00B26083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0AE89EB-4F51-4181-9475-7E1048FB3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B78285A0-9022-40FD-B520-91444BA163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rot="5400000">
            <a:off x="616345" y="5940565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0E2EED1A-F137-41BB-A555-7CDFF9C334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3E1EC980-DEDC-41BF-995C-1D471C90EC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1A2F9486-DC13-4EDD-82CE-7FFC6F4846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646A2475-19E5-46B8-B7FE-C2CF42971F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CF7872A-7141-4618-AE88-90ED29DA8026}"/>
              </a:ext>
            </a:extLst>
          </p:cNvPr>
          <p:cNvSpPr txBox="1"/>
          <p:nvPr/>
        </p:nvSpPr>
        <p:spPr>
          <a:xfrm>
            <a:off x="494313" y="1705112"/>
            <a:ext cx="5107367" cy="20874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 NF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1CD8CAA-4614-4393-ADD7-7FDFD8ABD7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89F5BF84-4D12-40EB-B3CA-72B55341A8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ACF91815-2B4A-44C8-BAC2-6732AD11A9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523960DB-F7E9-40C5-BDC7-9700C71B18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A95623C8-E3C3-425E-B186-ADFF5B6702A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E701AE41-E398-4672-8C29-301F5B8C8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265" y="-184664"/>
            <a:ext cx="246132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6" name="Object 35">
            <a:extLst>
              <a:ext uri="{FF2B5EF4-FFF2-40B4-BE49-F238E27FC236}">
                <a16:creationId xmlns="" xmlns:a16="http://schemas.microsoft.com/office/drawing/2014/main" id="{13894FC3-A2A8-4665-A74C-33BD5DC50C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2425315"/>
              </p:ext>
            </p:extLst>
          </p:nvPr>
        </p:nvGraphicFramePr>
        <p:xfrm>
          <a:off x="532136" y="2782944"/>
          <a:ext cx="10343160" cy="2024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Picture" r:id="rId3" imgW="0" imgH="0" progId="StaticMetafile">
                  <p:embed/>
                </p:oleObj>
              </mc:Choice>
              <mc:Fallback>
                <p:oleObj name="Picture" r:id="rId3" imgW="0" imgH="0" progId="StaticMetafil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="" xmlns:a16="http://schemas.microsoft.com/office/drawing/2014/main" id="{2DAE8E6B-D250-4184-A818-66A8A5725A5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136" y="2782944"/>
                        <a:ext cx="10343160" cy="202463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9CF6AFD8-7BC6-4344-9C94-521591EC8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8200" y="5083373"/>
            <a:ext cx="2321961" cy="223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02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7BD7CC6-2F7F-4587-8E92-D041AB2CEB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E7ED1F4-19EF-4BC2-A6EA-DF1525142B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0EE7C14F-442F-4416-A4A9-6DA10263A4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5" y="2075420"/>
            <a:ext cx="12048729" cy="4093307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7AC4CCD-70AA-4916-97EA-D9C12FED17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C5694289-EA59-4679-9DB4-0646321A8C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32EDAD0A-6995-496D-9789-A34C66F5DC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BCBBB211-248C-4F94-900A-80CD8D52F3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48DCC953-87D5-419D-A529-94A946251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0F67D0B7-A0F4-47EB-8DF7-2630C056AB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A3919D60-F174-4FEB-9E9D-5AF6BD6597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10438147" y="1042609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8EF7474-F1F7-47A7-AF33-E38A86EBF6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259539" y="317582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8B14C3B3-01E7-4DD2-80BC-D6605BDB3A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29E2ED25-9BE8-462A-BE54-D3E506DBA2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33E48329-07A0-4DBB-9D0C-0614AE372F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BED609B4-86D5-44D5-8511-42AE9B129B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C912E1BF-76C2-49D5-A5AC-1CE20255C4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259539" y="317582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84E6722B-B0C0-4A43-91F6-6E2D6E2D7F2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C8EAB6DA-9741-4668-8E47-957CD51511C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E36EC6AA-9E44-4DD2-B718-EE04111414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138DE653-B3C7-49E5-A3B0-6C00B26083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0AE89EB-4F51-4181-9475-7E1048FB3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B78285A0-9022-40FD-B520-91444BA163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rot="5400000">
            <a:off x="616345" y="5940565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0E2EED1A-F137-41BB-A555-7CDFF9C334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3E1EC980-DEDC-41BF-995C-1D471C90EC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1A2F9486-DC13-4EDD-82CE-7FFC6F4846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646A2475-19E5-46B8-B7FE-C2CF42971F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CF7872A-7141-4618-AE88-90ED29DA8026}"/>
              </a:ext>
            </a:extLst>
          </p:cNvPr>
          <p:cNvSpPr txBox="1"/>
          <p:nvPr/>
        </p:nvSpPr>
        <p:spPr>
          <a:xfrm>
            <a:off x="590686" y="1209654"/>
            <a:ext cx="5107367" cy="20874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 NF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1CD8CAA-4614-4393-ADD7-7FDFD8ABD7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89F5BF84-4D12-40EB-B3CA-72B55341A8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ACF91815-2B4A-44C8-BAC2-6732AD11A9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523960DB-F7E9-40C5-BDC7-9700C71B18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A95623C8-E3C3-425E-B186-ADFF5B6702A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E701AE41-E398-4672-8C29-301F5B8C8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265" y="-184664"/>
            <a:ext cx="246132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8" name="Object 37">
            <a:extLst>
              <a:ext uri="{FF2B5EF4-FFF2-40B4-BE49-F238E27FC236}">
                <a16:creationId xmlns="" xmlns:a16="http://schemas.microsoft.com/office/drawing/2014/main" id="{80ADC294-41EA-43BF-AE3C-D28ECF3DBD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5765589"/>
              </p:ext>
            </p:extLst>
          </p:nvPr>
        </p:nvGraphicFramePr>
        <p:xfrm>
          <a:off x="723811" y="2008189"/>
          <a:ext cx="9911363" cy="3996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Picture" r:id="rId3" imgW="0" imgH="0" progId="StaticMetafile">
                  <p:embed/>
                </p:oleObj>
              </mc:Choice>
              <mc:Fallback>
                <p:oleObj name="Picture" r:id="rId3" imgW="0" imgH="0" progId="StaticMetafil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="" xmlns:a16="http://schemas.microsoft.com/office/drawing/2014/main" id="{EDE8F08C-FDF1-488F-BB2F-EA93F2441F9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811" y="2008189"/>
                        <a:ext cx="9911363" cy="399630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BE95D9E0-29A2-4DEB-9DDF-1E576136C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8200" y="5083373"/>
            <a:ext cx="2321961" cy="223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8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="" xmlns:a16="http://schemas.microsoft.com/office/drawing/2014/main" id="{3E4B0D04-C367-4464-A65B-B702E7A6A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97" y="1"/>
            <a:ext cx="8325544" cy="6865443"/>
          </a:xfrm>
          <a:prstGeom prst="rect">
            <a:avLst/>
          </a:prstGeom>
        </p:spPr>
      </p:pic>
      <p:pic>
        <p:nvPicPr>
          <p:cNvPr id="14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2E228BF1-9347-4757-9A46-1D71A308A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616" y="-509665"/>
            <a:ext cx="2219410" cy="213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832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9392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omputer">
            <a:extLst>
              <a:ext uri="{FF2B5EF4-FFF2-40B4-BE49-F238E27FC236}">
                <a16:creationId xmlns="" xmlns:a16="http://schemas.microsoft.com/office/drawing/2014/main" id="{E113B2A0-9445-4025-9023-54FDD84F7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0368" y="2695169"/>
            <a:ext cx="2140085" cy="2013019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E75A621F-EBF2-4AAB-9680-C197E08E1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909" y="-245412"/>
            <a:ext cx="4543007" cy="3947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3940250-3D08-44AC-AFCD-40D17031F0E7}"/>
              </a:ext>
            </a:extLst>
          </p:cNvPr>
          <p:cNvSpPr txBox="1"/>
          <p:nvPr/>
        </p:nvSpPr>
        <p:spPr>
          <a:xfrm>
            <a:off x="4000957" y="4385026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57734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="" xmlns:a16="http://schemas.microsoft.com/office/drawing/2014/main" id="{4F1F76FA-9442-46FB-90C3-98D5162F8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923" y="-404673"/>
            <a:ext cx="1707299" cy="1483349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FC69146F-A9D8-41E4-AF17-674C15133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51" y="797669"/>
            <a:ext cx="5205215" cy="4299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9C693F3-41B2-4973-9F64-EA914201516C}"/>
              </a:ext>
            </a:extLst>
          </p:cNvPr>
          <p:cNvSpPr txBox="1"/>
          <p:nvPr/>
        </p:nvSpPr>
        <p:spPr>
          <a:xfrm>
            <a:off x="5859297" y="1575881"/>
            <a:ext cx="621195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3200" dirty="0" smtClean="0"/>
              <a:t> Log </a:t>
            </a:r>
            <a:r>
              <a:rPr lang="en-US" sz="3200" dirty="0"/>
              <a:t>In Dashboard of SPMV 2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3200" dirty="0" smtClean="0"/>
              <a:t> Front </a:t>
            </a:r>
            <a:r>
              <a:rPr lang="en-US" sz="3200" dirty="0"/>
              <a:t>End:  HTML, Java Script,</a:t>
            </a:r>
          </a:p>
          <a:p>
            <a:r>
              <a:rPr lang="en-US" sz="3200" dirty="0" smtClean="0"/>
              <a:t>    Bootstrap </a:t>
            </a:r>
            <a:r>
              <a:rPr lang="en-US" sz="3200" dirty="0"/>
              <a:t>and CSS 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Local </a:t>
            </a:r>
            <a:r>
              <a:rPr lang="en-US" sz="3200" dirty="0"/>
              <a:t>hosting: </a:t>
            </a:r>
            <a:r>
              <a:rPr lang="en-US" sz="3200" dirty="0" err="1"/>
              <a:t>spmapp</a:t>
            </a:r>
            <a:r>
              <a:rPr lang="en-US" sz="3200" dirty="0" smtClean="0"/>
              <a:t>​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Backend</a:t>
            </a:r>
            <a:r>
              <a:rPr lang="en-US" sz="3200" dirty="0"/>
              <a:t>: Django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825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hart, bar chart&#10;&#10;Description automatically generated">
            <a:extLst>
              <a:ext uri="{FF2B5EF4-FFF2-40B4-BE49-F238E27FC236}">
                <a16:creationId xmlns="" xmlns:a16="http://schemas.microsoft.com/office/drawing/2014/main" id="{EDC9023C-727E-4C0E-80DD-9F402ACE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75894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F1ABC365-084B-4C6C-819C-7111CA782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661" y="5837102"/>
            <a:ext cx="1707299" cy="148334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A315FE5D-5B02-4E71-BB66-7DF0C856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067" y="0"/>
            <a:ext cx="12274067" cy="6652591"/>
          </a:xfrm>
          <a:prstGeom prst="rect">
            <a:avLst/>
          </a:prstGeom>
        </p:spPr>
      </p:pic>
      <p:pic>
        <p:nvPicPr>
          <p:cNvPr id="4" name="Picture 2" descr="Logo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549" y="5332625"/>
            <a:ext cx="1444619" cy="147632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7486BBB-34DF-4216-898A-58D187D0C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300" cy="6858000"/>
          </a:xfrm>
          <a:prstGeom prst="rect">
            <a:avLst/>
          </a:prstGeom>
        </p:spPr>
      </p:pic>
      <p:pic>
        <p:nvPicPr>
          <p:cNvPr id="4" name="Picture 2" descr="Logo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966" y="5426992"/>
            <a:ext cx="1970051" cy="182236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1B78AD3-7CFB-4C3C-856C-871B7F58C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4130" cy="6997147"/>
          </a:xfrm>
          <a:prstGeom prst="rect">
            <a:avLst/>
          </a:prstGeom>
        </p:spPr>
      </p:pic>
      <p:pic>
        <p:nvPicPr>
          <p:cNvPr id="7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2BFC68B1-746D-4574-96A7-27F050D0C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501" y="5681887"/>
            <a:ext cx="1970051" cy="181884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6E278FB-160A-421B-A418-250352F4AB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43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6579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9A3B58F3-3B14-436A-BBCA-8126E76A7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873" y="-304799"/>
            <a:ext cx="1970051" cy="177723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49253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559CB56C-07BA-47C4-A002-772AD9297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956" y="-396348"/>
            <a:ext cx="1970051" cy="15985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="" xmlns:a16="http://schemas.microsoft.com/office/drawing/2014/main" id="{FD25652F-424D-4E34-8947-34C1C5A78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74" y="3"/>
            <a:ext cx="8240253" cy="6857572"/>
          </a:xfrm>
          <a:prstGeom prst="rect">
            <a:avLst/>
          </a:prstGeom>
        </p:spPr>
      </p:pic>
      <p:pic>
        <p:nvPicPr>
          <p:cNvPr id="22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6782276D-DB6A-4CD1-B553-FB0DCE783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097" y="-533933"/>
            <a:ext cx="2189431" cy="210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13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22F36F-C286-489A-885E-42D185568F7A}"/>
              </a:ext>
            </a:extLst>
          </p:cNvPr>
          <p:cNvSpPr txBox="1"/>
          <p:nvPr/>
        </p:nvSpPr>
        <p:spPr>
          <a:xfrm>
            <a:off x="3929975" y="2921169"/>
            <a:ext cx="42434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Thank you 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F2C1815E-5885-471D-A476-4F0E4C1CA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48" y="603115"/>
            <a:ext cx="3997056" cy="34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4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="" xmlns:a16="http://schemas.microsoft.com/office/drawing/2014/main" id="{A41AF96C-0095-4D96-89F4-FB49C46BF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7" y="1181402"/>
            <a:ext cx="11277600" cy="5131308"/>
          </a:xfrm>
          <a:prstGeom prst="rect">
            <a:avLst/>
          </a:prstGeom>
        </p:spPr>
      </p:pic>
      <p:pic>
        <p:nvPicPr>
          <p:cNvPr id="17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D5183AC2-61F2-43A0-B299-0E543662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369" y="-341052"/>
            <a:ext cx="1953631" cy="18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60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4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7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8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0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4" y="-1685840"/>
            <a:ext cx="4894564" cy="121935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, timeline&#10;&#10;Description automatically generated">
            <a:extLst>
              <a:ext uri="{FF2B5EF4-FFF2-40B4-BE49-F238E27FC236}">
                <a16:creationId xmlns="" xmlns:a16="http://schemas.microsoft.com/office/drawing/2014/main" id="{B72073CD-35EE-40AC-BE64-557BC8A51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79" y="-856"/>
            <a:ext cx="8300735" cy="6857573"/>
          </a:xfrm>
          <a:prstGeom prst="rect">
            <a:avLst/>
          </a:prstGeom>
        </p:spPr>
      </p:pic>
      <p:pic>
        <p:nvPicPr>
          <p:cNvPr id="23" name="Picture 2" descr="Logo&#10;&#10;Description automatically generated">
            <a:extLst>
              <a:ext uri="{FF2B5EF4-FFF2-40B4-BE49-F238E27FC236}">
                <a16:creationId xmlns="" xmlns:a16="http://schemas.microsoft.com/office/drawing/2014/main" id="{F7C00DD2-23FA-4827-B2A5-FFD31947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426" y="-269823"/>
            <a:ext cx="1925614" cy="185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54149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1303</TotalTime>
  <Words>236</Words>
  <Application>Microsoft Office PowerPoint</Application>
  <PresentationFormat>Widescreen</PresentationFormat>
  <Paragraphs>77</Paragraphs>
  <Slides>70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Adobe Fangsong Std R</vt:lpstr>
      <vt:lpstr>Arial</vt:lpstr>
      <vt:lpstr>Calibri</vt:lpstr>
      <vt:lpstr>Oxygen</vt:lpstr>
      <vt:lpstr>Times New Roman</vt:lpstr>
      <vt:lpstr>Univers Condensed Light</vt:lpstr>
      <vt:lpstr>Walbaum Display Light</vt:lpstr>
      <vt:lpstr>Zilla Slab SemiBold</vt:lpstr>
      <vt:lpstr>AngleLinesVTI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Tamima Sigma</dc:creator>
  <cp:lastModifiedBy>Misbah Ahmed Shaikat</cp:lastModifiedBy>
  <cp:revision>602</cp:revision>
  <dcterms:created xsi:type="dcterms:W3CDTF">2013-07-15T20:26:00Z</dcterms:created>
  <dcterms:modified xsi:type="dcterms:W3CDTF">2021-05-22T12:48:27Z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1033-11.2.0.10132</vt:lpwstr>
  </property>
</Properties>
</file>